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697"/>
    <a:srgbClr val="214171"/>
    <a:srgbClr val="F8CD00"/>
    <a:srgbClr val="385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32"/>
    <p:restoredTop sz="94637"/>
  </p:normalViewPr>
  <p:slideViewPr>
    <p:cSldViewPr snapToGrid="0" snapToObjects="1">
      <p:cViewPr varScale="1">
        <p:scale>
          <a:sx n="65" d="100"/>
          <a:sy n="65" d="100"/>
        </p:scale>
        <p:origin x="3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19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575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59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9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91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55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8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861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371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9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54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90AA-F2A2-1C4D-8A8E-071B74C4DC79}" type="datetimeFigureOut">
              <a:rPr lang="es-ES_tradnl" smtClean="0"/>
              <a:t>11/05/2021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F137-AD1C-9549-B262-329ECEDBD2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3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35117" y="1116281"/>
            <a:ext cx="536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Introducción </a:t>
            </a:r>
            <a:r>
              <a:rPr lang="es-ES" sz="3600" b="1" dirty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al </a:t>
            </a:r>
            <a:r>
              <a:rPr lang="es-ES" sz="36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Pacto Educativo Global:</a:t>
            </a:r>
            <a:br>
              <a:rPr lang="es-ES" sz="36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</a:br>
            <a:r>
              <a:rPr lang="es-ES" sz="36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Itinerario </a:t>
            </a:r>
            <a:r>
              <a:rPr lang="es-ES" sz="3600" b="1" dirty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e invitación del </a:t>
            </a:r>
            <a:r>
              <a:rPr lang="es-ES" sz="36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Papa </a:t>
            </a:r>
            <a:r>
              <a:rPr lang="es-ES" sz="3600" b="1" dirty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Francisco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-67235" y="4917743"/>
            <a:ext cx="6741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0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30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4472" y="5641650"/>
            <a:ext cx="634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Miércoles 12 de mayo del 2021</a:t>
            </a:r>
          </a:p>
          <a:p>
            <a:pPr algn="r"/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Hora: 9:00 a.m. a 12:00 m</a:t>
            </a:r>
          </a:p>
          <a:p>
            <a:pPr algn="r"/>
            <a:r>
              <a:rPr lang="es-ES_tradnl" sz="2000" dirty="0" smtClean="0">
                <a:solidFill>
                  <a:srgbClr val="2C5697"/>
                </a:solidFill>
                <a:latin typeface="Avenir Medium" charset="0"/>
                <a:ea typeface="Avenir Medium" charset="0"/>
                <a:cs typeface="Avenir Medium" charset="0"/>
              </a:rPr>
              <a:t>Jairo H. Cifuentes</a:t>
            </a:r>
            <a:endParaRPr lang="es-ES_tradnl" sz="2000" dirty="0">
              <a:solidFill>
                <a:srgbClr val="2C5697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307261"/>
            <a:ext cx="6099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3200" dirty="0" smtClean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  <a:t>El Pacto</a:t>
            </a:r>
            <a:r>
              <a:rPr lang="es-ES_tradnl" sz="3200" dirty="0" smtClean="0">
                <a:solidFill>
                  <a:srgbClr val="214171"/>
                </a:solidFill>
                <a:latin typeface="Avenir Medium" charset="0"/>
                <a:ea typeface="Avenir Medium" charset="0"/>
                <a:cs typeface="Avenir Medium" charset="0"/>
              </a:rPr>
              <a:t> Educativo Global </a:t>
            </a:r>
            <a:r>
              <a:rPr lang="es-ES_tradnl" sz="3200" dirty="0" smtClean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  <a:t>se propone ser inspiración, ofrecer orientaciones a los particulares proyectos y procesos educativos, para lograr:</a:t>
            </a:r>
            <a:endParaRPr lang="es-ES_tradnl" sz="3200" dirty="0">
              <a:solidFill>
                <a:srgbClr val="21417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77445" y="307261"/>
            <a:ext cx="51365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Un desarrollo integral, participativo y multifacético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El cuidado de nuestra casa común y la protección de la paz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Procesos creativos y transformadores, en colaboración con las familias y la sociedad civil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La capacidad de involucrar a todos en respuestas significativas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2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Establecer redes de relaciones humanas y abiertas (aldea global educativa), que garanticen el acceso de todos a una educación de calidad</a:t>
            </a:r>
            <a:endParaRPr lang="es-ES_tradnl" sz="22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9807" cy="68905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6568" y="417488"/>
            <a:ext cx="629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Itinerario del PEG</a:t>
            </a:r>
            <a:endParaRPr lang="es-ES_tradnl" sz="5400" b="1" dirty="0">
              <a:solidFill>
                <a:srgbClr val="38578C"/>
              </a:solidFill>
              <a:latin typeface="Gardenia" charset="0"/>
              <a:ea typeface="Gardenia" charset="0"/>
              <a:cs typeface="Gardenia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4129" y="1648609"/>
            <a:ext cx="72955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Carta Encíclica </a:t>
            </a:r>
            <a:r>
              <a:rPr lang="es-ES_tradnl" sz="2000" b="1" dirty="0" err="1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Laudato</a:t>
            </a: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Si´- 2015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Gran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desafío educativo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Educación Ambiental para una ciudadanía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ecológica</a:t>
            </a:r>
          </a:p>
          <a:p>
            <a:pPr lvl="1"/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endParaRPr lang="es-ES_tradnl" sz="20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Lanzamiento Pacto Educativo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Global - 2019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Todo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cambio requiere un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camino educativo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Una educación abierta, incluyente, escucha paciente, diálogo constructivo y mutua comprensión.</a:t>
            </a:r>
          </a:p>
          <a:p>
            <a:pPr lvl="1"/>
            <a:endParaRPr lang="es-ES_tradnl" sz="20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Discurso del Papa ante la Asamblea Plenaria de la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CEC - feb 2020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Educación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como una realidad dinámica que saca a la luz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a las personas.</a:t>
            </a:r>
            <a:endParaRPr lang="es-ES_tradnl" sz="20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endParaRPr lang="es-ES_tradnl" sz="16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6568" y="466648"/>
            <a:ext cx="629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Itinerario del PEG</a:t>
            </a:r>
            <a:endParaRPr lang="es-ES_tradnl" sz="5400" b="1" dirty="0">
              <a:solidFill>
                <a:srgbClr val="38578C"/>
              </a:solidFill>
              <a:latin typeface="Gardenia" charset="0"/>
              <a:ea typeface="Gardenia" charset="0"/>
              <a:cs typeface="Gardenia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3626" y="1687936"/>
            <a:ext cx="6184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“Juntos </a:t>
            </a: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para mirar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allá”</a:t>
            </a: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- o</a:t>
            </a:r>
            <a:r>
              <a:rPr lang="es-ES_tradnl" sz="2000" b="1" dirty="0" smtClean="0">
                <a:solidFill>
                  <a:srgbClr val="002060"/>
                </a:solidFill>
                <a:latin typeface="Avenir Light" charset="0"/>
                <a:ea typeface="Avenir Light" charset="0"/>
                <a:cs typeface="Avenir Light" charset="0"/>
              </a:rPr>
              <a:t>ct </a:t>
            </a:r>
            <a:r>
              <a:rPr lang="es-ES_tradnl" sz="2000" b="1" dirty="0">
                <a:solidFill>
                  <a:srgbClr val="002060"/>
                </a:solidFill>
                <a:latin typeface="Avenir Light" charset="0"/>
                <a:ea typeface="Avenir Light" charset="0"/>
                <a:cs typeface="Avenir Light" charset="0"/>
              </a:rPr>
              <a:t>2020 </a:t>
            </a:r>
            <a:endParaRPr lang="es-ES_tradnl" sz="2000" b="1" dirty="0" smtClean="0">
              <a:solidFill>
                <a:srgbClr val="00206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Objetivos del Pacto Educativo Global</a:t>
            </a:r>
          </a:p>
          <a:p>
            <a:pPr lvl="1"/>
            <a:endParaRPr lang="es-ES_tradnl" sz="20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Lanzamiento de la Misión 4.7 y el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PEG – dic 2020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Un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nuevo tipo de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educación que permita superar la globalización de la indiferencia y la cultura del descarte.</a:t>
            </a:r>
            <a:endParaRPr lang="es-ES_tradnl" sz="16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9313" y="254237"/>
            <a:ext cx="602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¿A quiénes convoca?</a:t>
            </a:r>
            <a:endParaRPr lang="es-ES_tradnl" sz="4000" b="1" dirty="0">
              <a:solidFill>
                <a:srgbClr val="38578C"/>
              </a:solidFill>
              <a:latin typeface="Gardenia" charset="0"/>
              <a:ea typeface="Gardenia" charset="0"/>
              <a:cs typeface="Gardenia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9313" y="1648609"/>
            <a:ext cx="6681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A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la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Humanidad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Familias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, comunidades, escuelas y universidades, instituciones,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religiones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,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gobernantes, </a:t>
            </a:r>
            <a:r>
              <a:rPr lang="es-ES_tradnl" sz="2000" dirty="0" smtClean="0">
                <a:solidFill>
                  <a:srgbClr val="2C5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ight" charset="0"/>
                <a:ea typeface="Avenir Light" charset="0"/>
                <a:cs typeface="Avenir Light" charset="0"/>
              </a:rPr>
              <a:t>a </a:t>
            </a:r>
            <a:r>
              <a:rPr lang="es-ES_tradnl" sz="2000" dirty="0">
                <a:solidFill>
                  <a:srgbClr val="2C5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ight" charset="0"/>
                <a:ea typeface="Avenir Light" charset="0"/>
                <a:cs typeface="Avenir Light" charset="0"/>
              </a:rPr>
              <a:t>toda la </a:t>
            </a:r>
            <a:r>
              <a:rPr lang="es-ES_tradnl" sz="2000" dirty="0" smtClean="0">
                <a:solidFill>
                  <a:srgbClr val="2C5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ight" charset="0"/>
                <a:ea typeface="Avenir Light" charset="0"/>
                <a:cs typeface="Avenir Light" charset="0"/>
              </a:rPr>
              <a:t>humanidad.</a:t>
            </a:r>
          </a:p>
          <a:p>
            <a:pPr marL="971550" lvl="1" indent="-514350">
              <a:buFont typeface="Arial" charset="0"/>
              <a:buChar char="•"/>
            </a:pPr>
            <a:endParaRPr lang="es-ES_tradnl" sz="2000" dirty="0" smtClean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Aldea </a:t>
            </a:r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de la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Educación;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“Para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educar a un niño se necesita una aldea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entera”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Visión céntrica de la escuela</a:t>
            </a: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La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Familia como primera educadora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7972" y="421386"/>
            <a:ext cx="602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¿A quiénes convoca?</a:t>
            </a:r>
            <a:endParaRPr lang="es-ES_tradnl" sz="4000" b="1" dirty="0">
              <a:solidFill>
                <a:srgbClr val="38578C"/>
              </a:solidFill>
              <a:latin typeface="Gardenia" charset="0"/>
              <a:ea typeface="Gardenia" charset="0"/>
              <a:cs typeface="Gardeni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7972" y="1737098"/>
            <a:ext cx="57575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Promotores del Pacto Educativo </a:t>
            </a:r>
            <a:r>
              <a:rPr lang="es-ES_tradnl" sz="2000" b="1" dirty="0" smtClean="0">
                <a:solidFill>
                  <a:srgbClr val="002060"/>
                </a:solidFill>
                <a:latin typeface="Avenir Medium" charset="0"/>
                <a:ea typeface="Avenir Medium" charset="0"/>
                <a:cs typeface="Avenir Medium" charset="0"/>
              </a:rPr>
              <a:t>Global</a:t>
            </a:r>
          </a:p>
          <a:p>
            <a:pPr marL="971550" lvl="1" indent="-514350">
              <a:buFont typeface="Arial" charset="0"/>
              <a:buChar char="•"/>
            </a:pPr>
            <a:endParaRPr lang="es-ES_tradnl" sz="2000" dirty="0" smtClean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i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nstituciones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educativas católicas y no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católicas</a:t>
            </a:r>
          </a:p>
          <a:p>
            <a:pPr lvl="1"/>
            <a:endParaRPr lang="es-ES_tradnl" sz="2000" dirty="0" smtClean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a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los hombres y mujeres de cultura, de ciencia, de deporte, a los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artistas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,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a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los operadores de los medios de comunicación en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todas </a:t>
            </a:r>
            <a:r>
              <a:rPr lang="es-ES_tradnl" sz="2000" dirty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partes </a:t>
            </a:r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del mundo</a:t>
            </a:r>
            <a:endParaRPr lang="es-ES_tradnl" sz="20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52748" y="1116281"/>
            <a:ext cx="46432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b="1" dirty="0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Concepto de Educación propuesto por el papa Francisco</a:t>
            </a:r>
            <a:endParaRPr lang="es-ES_tradnl" sz="4400" b="1" dirty="0">
              <a:solidFill>
                <a:srgbClr val="38578C"/>
              </a:solidFill>
              <a:latin typeface="Gardenia" charset="0"/>
              <a:ea typeface="Gardenia" charset="0"/>
              <a:cs typeface="Gardeni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67235" y="4917743"/>
            <a:ext cx="6741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0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30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4472" y="5641650"/>
            <a:ext cx="634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Miércoles 12 de mayo del 2021</a:t>
            </a:r>
          </a:p>
          <a:p>
            <a:pPr algn="r"/>
            <a:r>
              <a:rPr lang="es-ES_tradnl" sz="2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Hora: 9:00 a.m. a 12:00 m</a:t>
            </a:r>
          </a:p>
          <a:p>
            <a:pPr algn="r"/>
            <a:r>
              <a:rPr lang="es-ES_tradnl" sz="2000" dirty="0" smtClean="0">
                <a:solidFill>
                  <a:srgbClr val="2C5697"/>
                </a:solidFill>
                <a:latin typeface="Avenir Medium" charset="0"/>
                <a:ea typeface="Avenir Medium" charset="0"/>
                <a:cs typeface="Avenir Medium" charset="0"/>
              </a:rPr>
              <a:t>Jorge H. Peláez S.J.</a:t>
            </a:r>
            <a:endParaRPr lang="es-ES_tradnl" sz="2000" dirty="0">
              <a:solidFill>
                <a:srgbClr val="2C5697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5887" y="403586"/>
            <a:ext cx="464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smtClean="0">
                <a:solidFill>
                  <a:srgbClr val="38578C"/>
                </a:solidFill>
                <a:latin typeface="Gardenia" charset="0"/>
                <a:ea typeface="Gardenia" charset="0"/>
                <a:cs typeface="Gardenia" charset="0"/>
              </a:rPr>
              <a:t>Educación</a:t>
            </a:r>
            <a:endParaRPr lang="es-ES_tradnl" sz="5400" b="1" dirty="0">
              <a:solidFill>
                <a:srgbClr val="38578C"/>
              </a:solidFill>
              <a:latin typeface="Gardenia" charset="0"/>
              <a:ea typeface="Gardenia" charset="0"/>
              <a:cs typeface="Gardenia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35887" y="1573306"/>
            <a:ext cx="4643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smtClean="0">
                <a:solidFill>
                  <a:srgbClr val="2C5697"/>
                </a:solidFill>
                <a:latin typeface="Avenir Book" charset="0"/>
                <a:ea typeface="Avenir Book" charset="0"/>
                <a:cs typeface="Avenir Book" charset="0"/>
              </a:rPr>
              <a:t>Realidad dinámica, es un movimiento que saca a la luz a las personas.</a:t>
            </a:r>
            <a:endParaRPr lang="es-ES_tradnl" sz="3200">
              <a:solidFill>
                <a:srgbClr val="2C5697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35887" y="3389356"/>
            <a:ext cx="4208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Dinámica de crecimiento orientada al pleno desarrollo de la persona en su dimensión individual y social.</a:t>
            </a:r>
            <a:endParaRPr lang="es-ES_tradnl" sz="24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9159" y="542697"/>
            <a:ext cx="5865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400" smtClean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  <a:t>La </a:t>
            </a:r>
            <a:r>
              <a:rPr lang="es-ES_tradnl" sz="5400" smtClean="0">
                <a:solidFill>
                  <a:srgbClr val="214171"/>
                </a:solidFill>
                <a:latin typeface="Avenir Medium" charset="0"/>
                <a:ea typeface="Avenir Medium" charset="0"/>
                <a:cs typeface="Avenir Medium" charset="0"/>
              </a:rPr>
              <a:t>Educación</a:t>
            </a:r>
            <a:r>
              <a:rPr lang="es-ES_tradnl" sz="5400" dirty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  <a:t/>
            </a:r>
            <a:br>
              <a:rPr lang="es-ES_tradnl" sz="5400" dirty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</a:br>
            <a:r>
              <a:rPr lang="es-ES_tradnl" sz="5400" smtClean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  <a:t>es </a:t>
            </a:r>
            <a:r>
              <a:rPr lang="es-ES_tradnl" sz="5400" dirty="0" smtClean="0">
                <a:solidFill>
                  <a:srgbClr val="214171"/>
                </a:solidFill>
                <a:latin typeface="Avenir Light" charset="0"/>
                <a:ea typeface="Avenir Light" charset="0"/>
                <a:cs typeface="Avenir Light" charset="0"/>
              </a:rPr>
              <a:t>un movimiento:</a:t>
            </a:r>
            <a:endParaRPr lang="es-ES_tradnl" sz="5400" dirty="0">
              <a:solidFill>
                <a:srgbClr val="21417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41317" y="2704145"/>
            <a:ext cx="3519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s-ES_tradnl" sz="4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Ecológico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4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Inclusivo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4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Pacificador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40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De equipo</a:t>
            </a:r>
            <a:endParaRPr lang="es-ES_tradnl" sz="40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27068" y="515081"/>
            <a:ext cx="853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La </a:t>
            </a:r>
            <a:r>
              <a:rPr lang="es-ES_tradnl" sz="3600" dirty="0" smtClean="0">
                <a:solidFill>
                  <a:srgbClr val="2C5697"/>
                </a:solidFill>
                <a:latin typeface="Avenir Medium" charset="0"/>
                <a:ea typeface="Avenir Medium" charset="0"/>
                <a:cs typeface="Avenir Medium" charset="0"/>
              </a:rPr>
              <a:t>educación</a:t>
            </a:r>
            <a:r>
              <a:rPr lang="es-ES_tradnl" sz="36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 es vehículo para expresar una propuesta inspiradora que busca </a:t>
            </a:r>
            <a:r>
              <a:rPr lang="es-ES_tradnl" sz="3600" dirty="0" smtClean="0">
                <a:solidFill>
                  <a:srgbClr val="2C5697"/>
                </a:solidFill>
                <a:latin typeface="Avenir Medium" charset="0"/>
                <a:ea typeface="Avenir Medium" charset="0"/>
                <a:cs typeface="Avenir Medium" charset="0"/>
              </a:rPr>
              <a:t>comprometer a la humanidad</a:t>
            </a:r>
            <a:r>
              <a:rPr lang="es-ES_tradnl" sz="36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, a través de un nuevo </a:t>
            </a:r>
            <a:r>
              <a:rPr lang="es-ES_tradnl" sz="3600" dirty="0" smtClean="0">
                <a:solidFill>
                  <a:srgbClr val="2C5697"/>
                </a:solidFill>
                <a:latin typeface="Avenir Roman" charset="0"/>
                <a:ea typeface="Avenir Roman" charset="0"/>
                <a:cs typeface="Avenir Roman" charset="0"/>
              </a:rPr>
              <a:t>modelo cultural</a:t>
            </a:r>
            <a:r>
              <a:rPr lang="es-ES_tradnl" sz="3600" dirty="0" smtClean="0">
                <a:solidFill>
                  <a:srgbClr val="2C5697"/>
                </a:solidFill>
                <a:latin typeface="Avenir Light" charset="0"/>
                <a:ea typeface="Avenir Light" charset="0"/>
                <a:cs typeface="Avenir Light" charset="0"/>
              </a:rPr>
              <a:t>.</a:t>
            </a:r>
            <a:endParaRPr lang="es-ES_tradnl" sz="3600" dirty="0">
              <a:solidFill>
                <a:srgbClr val="2C5697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4705" y="6087637"/>
            <a:ext cx="67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dirty="0" smtClean="0">
                <a:solidFill>
                  <a:srgbClr val="F8CD00"/>
                </a:solidFill>
                <a:latin typeface="Avenir Roman" charset="0"/>
                <a:ea typeface="Avenir Roman" charset="0"/>
                <a:cs typeface="Avenir Roman" charset="0"/>
              </a:rPr>
              <a:t>XII JUNTA DE RECTORES RUCC</a:t>
            </a:r>
            <a:endParaRPr lang="es-ES_tradnl" sz="2400" dirty="0">
              <a:solidFill>
                <a:srgbClr val="F8CD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474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Avenir Book</vt:lpstr>
      <vt:lpstr>Avenir Light</vt:lpstr>
      <vt:lpstr>Avenir Medium</vt:lpstr>
      <vt:lpstr>Avenir Roman</vt:lpstr>
      <vt:lpstr>Calibri</vt:lpstr>
      <vt:lpstr>Calibri Light</vt:lpstr>
      <vt:lpstr>Gardenia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Marroquín</dc:creator>
  <cp:lastModifiedBy>Jairo Humberto Cifuentes Madrid</cp:lastModifiedBy>
  <cp:revision>35</cp:revision>
  <dcterms:created xsi:type="dcterms:W3CDTF">2021-05-07T13:29:52Z</dcterms:created>
  <dcterms:modified xsi:type="dcterms:W3CDTF">2021-05-11T23:28:05Z</dcterms:modified>
</cp:coreProperties>
</file>